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64" r:id="rId2"/>
    <p:sldId id="268" r:id="rId3"/>
    <p:sldId id="267" r:id="rId4"/>
    <p:sldId id="269" r:id="rId5"/>
    <p:sldId id="270" r:id="rId6"/>
    <p:sldId id="26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8A1F59-0DE9-4E3B-B588-795A2D4E4C92}" type="datetimeFigureOut">
              <a:rPr lang="en-US" smtClean="0"/>
              <a:pPr/>
              <a:t>11/26/2017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0712CA-A374-4852-95FA-818D39BEF1B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50EE8DB-3149-468E-89CF-9240CF40BAF1}" type="datetime1">
              <a:rPr lang="en-US" smtClean="0"/>
              <a:pPr/>
              <a:t>11/26/2017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2D0005A-0D7F-4CF1-BDB7-26AB72B8AE2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27D45E-A9C9-4D2F-9F31-AF0943D90D7B}" type="datetime1">
              <a:rPr lang="en-US" smtClean="0"/>
              <a:pPr/>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CFBCE6-DAF1-4D45-A593-A2EDB4F0E2BB}" type="datetime1">
              <a:rPr lang="en-US" smtClean="0"/>
              <a:pPr/>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AEA7CF5-7960-4455-AA66-AC4D5DE77060}" type="datetime1">
              <a:rPr lang="en-US" smtClean="0"/>
              <a:pPr/>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0005A-0D7F-4CF1-BDB7-26AB72B8AE2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DD131A8-1324-4671-8377-F7A1A89EDB0B}" type="datetime1">
              <a:rPr lang="en-US" smtClean="0"/>
              <a:pPr/>
              <a:t>11/26/2017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2D0005A-0D7F-4CF1-BDB7-26AB72B8AE2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743E17C-6066-4A2A-99DE-185617102E98}" type="datetime1">
              <a:rPr lang="en-US" smtClean="0"/>
              <a:pPr/>
              <a:t>11/26/2017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0005A-0D7F-4CF1-BDB7-26AB72B8AE2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0B9B70-CDE3-470E-B6CA-D93CF6C6D9BC}" type="datetime1">
              <a:rPr lang="en-US" smtClean="0"/>
              <a:pPr/>
              <a:t>11/26/2017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D0005A-0D7F-4CF1-BDB7-26AB72B8AE2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00A1AFF-0638-4F3A-A311-AE48856C260F}" type="datetime1">
              <a:rPr lang="en-US" smtClean="0"/>
              <a:pPr/>
              <a:t>11/26/2017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6AFE45-D832-49CD-B646-BBD52778CFDC}" type="datetime1">
              <a:rPr lang="en-US" smtClean="0"/>
              <a:pPr/>
              <a:t>11/26/2017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EB2130A-8F71-42AE-AF6C-F654BFD5E5B0}" type="datetime1">
              <a:rPr lang="en-US" smtClean="0"/>
              <a:pPr/>
              <a:t>11/26/2017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0005A-0D7F-4CF1-BDB7-26AB72B8AE2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4559A78-5665-457B-AACA-51D317B72BB7}" type="datetime1">
              <a:rPr lang="en-US" smtClean="0"/>
              <a:pPr/>
              <a:t>11/26/2017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2D0005A-0D7F-4CF1-BDB7-26AB72B8AE2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B6FB199-7BB1-4EDF-92F4-6C13CC043AE4}" type="datetime1">
              <a:rPr lang="en-US" smtClean="0"/>
              <a:pPr/>
              <a:t>11/26/2017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2D0005A-0D7F-4CF1-BDB7-26AB72B8AE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8458200" y="6172200"/>
            <a:ext cx="457200" cy="457200"/>
          </a:xfrm>
          <a:solidFill>
            <a:srgbClr val="FF0000"/>
          </a:solidFill>
        </p:spPr>
        <p:txBody>
          <a:bodyPr/>
          <a:lstStyle/>
          <a:p>
            <a:fld id="{E2D0005A-0D7F-4CF1-BDB7-26AB72B8AE28}" type="slidenum">
              <a:rPr lang="en-US" smtClean="0">
                <a:solidFill>
                  <a:schemeClr val="tx1"/>
                </a:solidFill>
              </a:rPr>
              <a:pPr/>
              <a:t>1</a:t>
            </a:fld>
            <a:endParaRPr lang="en-US" dirty="0">
              <a:solidFill>
                <a:schemeClr val="tx1"/>
              </a:solidFill>
            </a:endParaRPr>
          </a:p>
        </p:txBody>
      </p:sp>
      <p:sp>
        <p:nvSpPr>
          <p:cNvPr id="8" name="Rectangle 7"/>
          <p:cNvSpPr/>
          <p:nvPr/>
        </p:nvSpPr>
        <p:spPr>
          <a:xfrm>
            <a:off x="228600" y="0"/>
            <a:ext cx="86868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8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4" name="Rectangle 3"/>
          <p:cNvSpPr/>
          <p:nvPr/>
        </p:nvSpPr>
        <p:spPr>
          <a:xfrm>
            <a:off x="304800" y="457200"/>
            <a:ext cx="2137252" cy="461665"/>
          </a:xfrm>
          <a:prstGeom prst="rect">
            <a:avLst/>
          </a:prstGeom>
        </p:spPr>
        <p:txBody>
          <a:bodyPr wrap="none">
            <a:spAutoFit/>
          </a:bodyPr>
          <a:lstStyle/>
          <a:p>
            <a:r>
              <a:rPr lang="en-US" sz="2400" b="1" dirty="0" smtClean="0">
                <a:solidFill>
                  <a:srgbClr val="C00000"/>
                </a:solidFill>
                <a:latin typeface="Calibri" pitchFamily="34" charset="0"/>
              </a:rPr>
              <a:t>Casting Defects</a:t>
            </a:r>
            <a:endParaRPr lang="en-US" sz="2400" b="1" dirty="0">
              <a:solidFill>
                <a:srgbClr val="C00000"/>
              </a:solidFill>
              <a:latin typeface="Calibri" pitchFamily="34" charset="0"/>
            </a:endParaRPr>
          </a:p>
        </p:txBody>
      </p:sp>
      <p:sp>
        <p:nvSpPr>
          <p:cNvPr id="5" name="Rectangle 4"/>
          <p:cNvSpPr/>
          <p:nvPr/>
        </p:nvSpPr>
        <p:spPr>
          <a:xfrm>
            <a:off x="304800" y="838200"/>
            <a:ext cx="4953000" cy="2616101"/>
          </a:xfrm>
          <a:prstGeom prst="rect">
            <a:avLst/>
          </a:prstGeom>
        </p:spPr>
        <p:txBody>
          <a:bodyPr wrap="square">
            <a:spAutoFit/>
          </a:bodyPr>
          <a:lstStyle/>
          <a:p>
            <a:pPr algn="just"/>
            <a:r>
              <a:rPr lang="en-US" dirty="0" smtClean="0">
                <a:latin typeface="Calibri" pitchFamily="34" charset="0"/>
              </a:rPr>
              <a:t>Some defects are common to any and all casting processes. These defects are:</a:t>
            </a:r>
          </a:p>
          <a:p>
            <a:pPr algn="just"/>
            <a:r>
              <a:rPr lang="en-US" sz="2000" b="1" dirty="0" smtClean="0">
                <a:solidFill>
                  <a:srgbClr val="FF0000"/>
                </a:solidFill>
                <a:latin typeface="Calibri" pitchFamily="34" charset="0"/>
              </a:rPr>
              <a:t>(a) </a:t>
            </a:r>
            <a:r>
              <a:rPr lang="en-US" sz="2000" b="1" dirty="0" err="1" smtClean="0">
                <a:solidFill>
                  <a:srgbClr val="FF0000"/>
                </a:solidFill>
                <a:latin typeface="Calibri" pitchFamily="34" charset="0"/>
              </a:rPr>
              <a:t>Misruns</a:t>
            </a:r>
            <a:r>
              <a:rPr lang="en-US" dirty="0" smtClean="0">
                <a:latin typeface="Calibri" pitchFamily="34" charset="0"/>
              </a:rPr>
              <a:t> which are castings that solidify before completely filling the mold cavity.</a:t>
            </a:r>
          </a:p>
          <a:p>
            <a:pPr algn="just"/>
            <a:r>
              <a:rPr lang="en-US" b="1" dirty="0" smtClean="0">
                <a:latin typeface="Calibri" pitchFamily="34" charset="0"/>
              </a:rPr>
              <a:t>Typical causes include:</a:t>
            </a:r>
          </a:p>
          <a:p>
            <a:pPr algn="just"/>
            <a:r>
              <a:rPr lang="en-US" b="1" dirty="0" smtClean="0">
                <a:latin typeface="Calibri" pitchFamily="34" charset="0"/>
              </a:rPr>
              <a:t> </a:t>
            </a:r>
            <a:r>
              <a:rPr lang="en-US" dirty="0" smtClean="0">
                <a:latin typeface="Calibri" pitchFamily="34" charset="0"/>
              </a:rPr>
              <a:t>(1) fluidity of the molten metal is insufficient</a:t>
            </a:r>
          </a:p>
          <a:p>
            <a:pPr algn="just"/>
            <a:r>
              <a:rPr lang="en-US" dirty="0" smtClean="0">
                <a:latin typeface="Calibri" pitchFamily="34" charset="0"/>
              </a:rPr>
              <a:t> (2) pouring temperature is too low</a:t>
            </a:r>
          </a:p>
          <a:p>
            <a:pPr algn="just"/>
            <a:r>
              <a:rPr lang="en-US" dirty="0" smtClean="0">
                <a:latin typeface="Calibri" pitchFamily="34" charset="0"/>
              </a:rPr>
              <a:t> (3) pouring is done too slowly, </a:t>
            </a:r>
          </a:p>
          <a:p>
            <a:pPr algn="just"/>
            <a:r>
              <a:rPr lang="en-US" dirty="0" smtClean="0">
                <a:latin typeface="Calibri" pitchFamily="34" charset="0"/>
              </a:rPr>
              <a:t> (4) cross-section of the mold cavity is too thin.</a:t>
            </a:r>
            <a:endParaRPr lang="en-US" dirty="0">
              <a:latin typeface="Calibri" pitchFamily="34" charset="0"/>
            </a:endParaRPr>
          </a:p>
        </p:txBody>
      </p:sp>
      <p:pic>
        <p:nvPicPr>
          <p:cNvPr id="1027" name="Picture 3"/>
          <p:cNvPicPr>
            <a:picLocks noChangeAspect="1" noChangeArrowheads="1"/>
          </p:cNvPicPr>
          <p:nvPr/>
        </p:nvPicPr>
        <p:blipFill>
          <a:blip r:embed="rId2" cstate="print"/>
          <a:srcRect/>
          <a:stretch>
            <a:fillRect/>
          </a:stretch>
        </p:blipFill>
        <p:spPr bwMode="auto">
          <a:xfrm>
            <a:off x="5486400" y="762001"/>
            <a:ext cx="3390900" cy="2667000"/>
          </a:xfrm>
          <a:prstGeom prst="rect">
            <a:avLst/>
          </a:prstGeom>
          <a:noFill/>
          <a:ln w="9525">
            <a:noFill/>
            <a:miter lim="800000"/>
            <a:headEnd/>
            <a:tailEnd/>
          </a:ln>
        </p:spPr>
      </p:pic>
      <p:sp>
        <p:nvSpPr>
          <p:cNvPr id="12" name="Rectangle 11"/>
          <p:cNvSpPr/>
          <p:nvPr/>
        </p:nvSpPr>
        <p:spPr>
          <a:xfrm>
            <a:off x="381000" y="3886200"/>
            <a:ext cx="3886200" cy="1508105"/>
          </a:xfrm>
          <a:prstGeom prst="rect">
            <a:avLst/>
          </a:prstGeom>
        </p:spPr>
        <p:txBody>
          <a:bodyPr wrap="square">
            <a:spAutoFit/>
          </a:bodyPr>
          <a:lstStyle/>
          <a:p>
            <a:pPr algn="just"/>
            <a:r>
              <a:rPr lang="en-US" sz="2000" b="1" dirty="0" smtClean="0">
                <a:solidFill>
                  <a:srgbClr val="FF0000"/>
                </a:solidFill>
                <a:latin typeface="Calibri" pitchFamily="34" charset="0"/>
              </a:rPr>
              <a:t>(b) Cold Shuts</a:t>
            </a:r>
            <a:r>
              <a:rPr lang="en-US" dirty="0" smtClean="0">
                <a:latin typeface="Calibri" pitchFamily="34" charset="0"/>
              </a:rPr>
              <a:t>  which occur when two portions of the metal flow together but there is a lack of fusion between them due to premature freezing. Its causes are similar to those of a </a:t>
            </a:r>
            <a:r>
              <a:rPr lang="en-US" dirty="0" err="1" smtClean="0">
                <a:latin typeface="Calibri" pitchFamily="34" charset="0"/>
              </a:rPr>
              <a:t>misrun</a:t>
            </a:r>
            <a:r>
              <a:rPr lang="en-US" dirty="0" smtClean="0">
                <a:latin typeface="Calibri" pitchFamily="34" charset="0"/>
              </a:rPr>
              <a:t>.</a:t>
            </a:r>
            <a:endParaRPr lang="en-US" dirty="0">
              <a:latin typeface="Calibri" pitchFamily="34" charset="0"/>
            </a:endParaRPr>
          </a:p>
        </p:txBody>
      </p:sp>
      <p:pic>
        <p:nvPicPr>
          <p:cNvPr id="13" name="Picture 12"/>
          <p:cNvPicPr>
            <a:picLocks noChangeAspect="1" noChangeArrowheads="1"/>
          </p:cNvPicPr>
          <p:nvPr/>
        </p:nvPicPr>
        <p:blipFill>
          <a:blip r:embed="rId3" cstate="print"/>
          <a:srcRect r="14066"/>
          <a:stretch>
            <a:fillRect/>
          </a:stretch>
        </p:blipFill>
        <p:spPr bwMode="auto">
          <a:xfrm>
            <a:off x="5334000" y="3505200"/>
            <a:ext cx="3276600"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172200"/>
            <a:ext cx="457200" cy="457200"/>
          </a:xfrm>
          <a:solidFill>
            <a:srgbClr val="FF0000"/>
          </a:solidFill>
        </p:spPr>
        <p:txBody>
          <a:bodyPr/>
          <a:lstStyle/>
          <a:p>
            <a:fld id="{E2D0005A-0D7F-4CF1-BDB7-26AB72B8AE28}" type="slidenum">
              <a:rPr lang="en-US" smtClean="0">
                <a:solidFill>
                  <a:schemeClr val="tx1"/>
                </a:solidFill>
              </a:rPr>
              <a:pPr/>
              <a:t>2</a:t>
            </a:fld>
            <a:endParaRPr lang="en-US">
              <a:solidFill>
                <a:schemeClr val="tx1"/>
              </a:solidFill>
            </a:endParaRPr>
          </a:p>
        </p:txBody>
      </p:sp>
      <p:sp>
        <p:nvSpPr>
          <p:cNvPr id="5" name="Rectangle 4"/>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8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8" name="Rectangle 7"/>
          <p:cNvSpPr/>
          <p:nvPr/>
        </p:nvSpPr>
        <p:spPr>
          <a:xfrm>
            <a:off x="304800" y="533400"/>
            <a:ext cx="3733800" cy="2062103"/>
          </a:xfrm>
          <a:prstGeom prst="rect">
            <a:avLst/>
          </a:prstGeom>
        </p:spPr>
        <p:txBody>
          <a:bodyPr wrap="square">
            <a:spAutoFit/>
          </a:bodyPr>
          <a:lstStyle/>
          <a:p>
            <a:pPr algn="just"/>
            <a:r>
              <a:rPr lang="en-US" dirty="0" smtClean="0">
                <a:latin typeface="Calibri" pitchFamily="34" charset="0"/>
              </a:rPr>
              <a:t>(</a:t>
            </a:r>
            <a:r>
              <a:rPr lang="en-US" sz="2000" b="1" dirty="0" smtClean="0">
                <a:solidFill>
                  <a:srgbClr val="FF0000"/>
                </a:solidFill>
                <a:latin typeface="Calibri" pitchFamily="34" charset="0"/>
              </a:rPr>
              <a:t>c) Cold shots</a:t>
            </a:r>
            <a:r>
              <a:rPr lang="en-US" dirty="0" smtClean="0">
                <a:latin typeface="Calibri" pitchFamily="34" charset="0"/>
              </a:rPr>
              <a:t> result from splattering during pouring, causing the formation of solid globules of metal that become entrapped in the casting. Pouring procedures and gating system designs that avoid splattering can prevent this defect.</a:t>
            </a:r>
            <a:endParaRPr lang="en-US" dirty="0">
              <a:latin typeface="Calibri" pitchFamily="34" charset="0"/>
            </a:endParaRPr>
          </a:p>
        </p:txBody>
      </p:sp>
      <p:pic>
        <p:nvPicPr>
          <p:cNvPr id="2051" name="Picture 3"/>
          <p:cNvPicPr>
            <a:picLocks noChangeAspect="1" noChangeArrowheads="1"/>
          </p:cNvPicPr>
          <p:nvPr/>
        </p:nvPicPr>
        <p:blipFill>
          <a:blip r:embed="rId2" cstate="print"/>
          <a:srcRect/>
          <a:stretch>
            <a:fillRect/>
          </a:stretch>
        </p:blipFill>
        <p:spPr bwMode="auto">
          <a:xfrm>
            <a:off x="4724400" y="609600"/>
            <a:ext cx="3429000" cy="2514600"/>
          </a:xfrm>
          <a:prstGeom prst="rect">
            <a:avLst/>
          </a:prstGeom>
          <a:noFill/>
          <a:ln w="9525">
            <a:noFill/>
            <a:miter lim="800000"/>
            <a:headEnd/>
            <a:tailEnd/>
          </a:ln>
        </p:spPr>
      </p:pic>
      <p:sp>
        <p:nvSpPr>
          <p:cNvPr id="10" name="Rectangle 9"/>
          <p:cNvSpPr/>
          <p:nvPr/>
        </p:nvSpPr>
        <p:spPr>
          <a:xfrm>
            <a:off x="381000" y="2895600"/>
            <a:ext cx="3124200" cy="3724096"/>
          </a:xfrm>
          <a:prstGeom prst="rect">
            <a:avLst/>
          </a:prstGeom>
        </p:spPr>
        <p:txBody>
          <a:bodyPr wrap="square">
            <a:spAutoFit/>
          </a:bodyPr>
          <a:lstStyle/>
          <a:p>
            <a:pPr algn="just"/>
            <a:r>
              <a:rPr lang="en-US" sz="2000" b="1" dirty="0" smtClean="0">
                <a:solidFill>
                  <a:srgbClr val="FF0000"/>
                </a:solidFill>
                <a:latin typeface="Calibri" pitchFamily="34" charset="0"/>
              </a:rPr>
              <a:t>(d) Shrinkage cavity </a:t>
            </a:r>
            <a:r>
              <a:rPr lang="en-US" dirty="0" smtClean="0">
                <a:latin typeface="Calibri" pitchFamily="34" charset="0"/>
              </a:rPr>
              <a:t>is a depression in the surface or an internal void in the casting, caused by solidification shrinkage that restricts the amount of molten metal available in the last region to freeze. It often occurs near the top of the casting, in which case it is referred to as a ‘‘pipe.’’ The problem can often be solved by proper riser design.</a:t>
            </a:r>
            <a:endParaRPr lang="en-US" dirty="0">
              <a:latin typeface="Calibri" pitchFamily="34" charset="0"/>
            </a:endParaRPr>
          </a:p>
        </p:txBody>
      </p:sp>
      <p:pic>
        <p:nvPicPr>
          <p:cNvPr id="2052" name="Picture 4"/>
          <p:cNvPicPr>
            <a:picLocks noChangeAspect="1" noChangeArrowheads="1"/>
          </p:cNvPicPr>
          <p:nvPr/>
        </p:nvPicPr>
        <p:blipFill>
          <a:blip r:embed="rId3" cstate="print"/>
          <a:srcRect r="11856"/>
          <a:stretch>
            <a:fillRect/>
          </a:stretch>
        </p:blipFill>
        <p:spPr bwMode="auto">
          <a:xfrm>
            <a:off x="4648200" y="3276600"/>
            <a:ext cx="3505200" cy="302162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382000" y="6172200"/>
            <a:ext cx="457200" cy="457200"/>
          </a:xfrm>
          <a:solidFill>
            <a:srgbClr val="FF0000"/>
          </a:solidFill>
          <a:ln>
            <a:solidFill>
              <a:schemeClr val="accent1"/>
            </a:solidFill>
          </a:ln>
        </p:spPr>
        <p:txBody>
          <a:bodyPr/>
          <a:lstStyle/>
          <a:p>
            <a:fld id="{E2D0005A-0D7F-4CF1-BDB7-26AB72B8AE28}" type="slidenum">
              <a:rPr lang="en-US" smtClean="0">
                <a:solidFill>
                  <a:schemeClr val="tx1"/>
                </a:solidFill>
              </a:rPr>
              <a:pPr/>
              <a:t>3</a:t>
            </a:fld>
            <a:endParaRPr lang="en-US">
              <a:solidFill>
                <a:schemeClr val="tx1"/>
              </a:solidFill>
            </a:endParaRPr>
          </a:p>
        </p:txBody>
      </p:sp>
      <p:sp>
        <p:nvSpPr>
          <p:cNvPr id="5" name="Rectangle 4"/>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8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7" name="Rectangle 6"/>
          <p:cNvSpPr/>
          <p:nvPr/>
        </p:nvSpPr>
        <p:spPr>
          <a:xfrm>
            <a:off x="304800" y="533400"/>
            <a:ext cx="4572000" cy="2062103"/>
          </a:xfrm>
          <a:prstGeom prst="rect">
            <a:avLst/>
          </a:prstGeom>
        </p:spPr>
        <p:txBody>
          <a:bodyPr>
            <a:spAutoFit/>
          </a:bodyPr>
          <a:lstStyle/>
          <a:p>
            <a:pPr algn="just"/>
            <a:r>
              <a:rPr lang="en-US" sz="2000" b="1" dirty="0" smtClean="0">
                <a:solidFill>
                  <a:srgbClr val="FF0000"/>
                </a:solidFill>
                <a:latin typeface="Calibri" pitchFamily="34" charset="0"/>
              </a:rPr>
              <a:t>(e) </a:t>
            </a:r>
            <a:r>
              <a:rPr lang="en-US" sz="2000" b="1" dirty="0" err="1" smtClean="0">
                <a:solidFill>
                  <a:srgbClr val="FF0000"/>
                </a:solidFill>
                <a:latin typeface="Calibri" pitchFamily="34" charset="0"/>
              </a:rPr>
              <a:t>Microporosity</a:t>
            </a:r>
            <a:r>
              <a:rPr lang="en-US" dirty="0" smtClean="0">
                <a:latin typeface="Calibri" pitchFamily="34" charset="0"/>
              </a:rPr>
              <a:t> consists of a network of small voids distributed throughout the casting</a:t>
            </a:r>
          </a:p>
          <a:p>
            <a:pPr algn="just"/>
            <a:r>
              <a:rPr lang="en-US" dirty="0" smtClean="0">
                <a:latin typeface="Calibri" pitchFamily="34" charset="0"/>
              </a:rPr>
              <a:t>caused by localized solidification shrinkage of the final molten metal in the </a:t>
            </a:r>
            <a:r>
              <a:rPr lang="en-US" dirty="0" err="1" smtClean="0">
                <a:latin typeface="Calibri" pitchFamily="34" charset="0"/>
              </a:rPr>
              <a:t>dendritic</a:t>
            </a:r>
            <a:r>
              <a:rPr lang="en-US" dirty="0" smtClean="0">
                <a:latin typeface="Calibri" pitchFamily="34" charset="0"/>
              </a:rPr>
              <a:t> structure. The defect is usually associated with alloys, because of the protracted manner in which freezing occurs in these metals.</a:t>
            </a:r>
            <a:endParaRPr lang="en-US" dirty="0">
              <a:latin typeface="Calibri" pitchFamily="34" charset="0"/>
            </a:endParaRPr>
          </a:p>
        </p:txBody>
      </p:sp>
      <p:pic>
        <p:nvPicPr>
          <p:cNvPr id="3075" name="Picture 3"/>
          <p:cNvPicPr>
            <a:picLocks noChangeAspect="1" noChangeArrowheads="1"/>
          </p:cNvPicPr>
          <p:nvPr/>
        </p:nvPicPr>
        <p:blipFill>
          <a:blip r:embed="rId2" cstate="print"/>
          <a:srcRect/>
          <a:stretch>
            <a:fillRect/>
          </a:stretch>
        </p:blipFill>
        <p:spPr bwMode="auto">
          <a:xfrm>
            <a:off x="5181600" y="533400"/>
            <a:ext cx="3505200" cy="2667000"/>
          </a:xfrm>
          <a:prstGeom prst="rect">
            <a:avLst/>
          </a:prstGeom>
          <a:noFill/>
          <a:ln w="9525">
            <a:noFill/>
            <a:miter lim="800000"/>
            <a:headEnd/>
            <a:tailEnd/>
          </a:ln>
        </p:spPr>
      </p:pic>
      <p:sp>
        <p:nvSpPr>
          <p:cNvPr id="9" name="Rectangle 8"/>
          <p:cNvSpPr/>
          <p:nvPr/>
        </p:nvSpPr>
        <p:spPr>
          <a:xfrm>
            <a:off x="457200" y="2610683"/>
            <a:ext cx="4572000" cy="4001095"/>
          </a:xfrm>
          <a:prstGeom prst="rect">
            <a:avLst/>
          </a:prstGeom>
        </p:spPr>
        <p:txBody>
          <a:bodyPr>
            <a:spAutoFit/>
          </a:bodyPr>
          <a:lstStyle/>
          <a:p>
            <a:pPr algn="just"/>
            <a:r>
              <a:rPr lang="en-US" sz="2000" b="1" dirty="0" smtClean="0">
                <a:solidFill>
                  <a:srgbClr val="FF0000"/>
                </a:solidFill>
                <a:latin typeface="Calibri" pitchFamily="34" charset="0"/>
              </a:rPr>
              <a:t>(f) Hot tearing</a:t>
            </a:r>
            <a:r>
              <a:rPr lang="en-US" dirty="0" smtClean="0">
                <a:latin typeface="Calibri" pitchFamily="34" charset="0"/>
              </a:rPr>
              <a:t>, </a:t>
            </a:r>
            <a:r>
              <a:rPr lang="en-US" sz="2000" b="1" dirty="0" smtClean="0">
                <a:solidFill>
                  <a:srgbClr val="FF0000"/>
                </a:solidFill>
                <a:latin typeface="Calibri" pitchFamily="34" charset="0"/>
              </a:rPr>
              <a:t>also called hot cracking</a:t>
            </a:r>
            <a:r>
              <a:rPr lang="en-US" dirty="0" smtClean="0">
                <a:latin typeface="Calibri" pitchFamily="34" charset="0"/>
              </a:rPr>
              <a:t> occurs when the casting is restrained from contraction by an unyielding mold during the final stages of solidification or early stages of cooling after solidification. The defect is manifested as a separation of the metal (tearing and cracking) at a point of high tensile stress caused by the metal’s inability to shrink naturally. In sand casting and other expendable-mold processes, it is prevented by compounding the mold to be collapsible. In permanent-mold processes, hot tearing is reduced by removing the part from the mold immediately after solidification.</a:t>
            </a:r>
            <a:endParaRPr lang="en-US" dirty="0">
              <a:latin typeface="Calibri" pitchFamily="34" charset="0"/>
            </a:endParaRPr>
          </a:p>
        </p:txBody>
      </p:sp>
      <p:pic>
        <p:nvPicPr>
          <p:cNvPr id="3076" name="Picture 4"/>
          <p:cNvPicPr>
            <a:picLocks noChangeAspect="1" noChangeArrowheads="1"/>
          </p:cNvPicPr>
          <p:nvPr/>
        </p:nvPicPr>
        <p:blipFill>
          <a:blip r:embed="rId3" cstate="print"/>
          <a:srcRect/>
          <a:stretch>
            <a:fillRect/>
          </a:stretch>
        </p:blipFill>
        <p:spPr bwMode="auto">
          <a:xfrm>
            <a:off x="5389266" y="3352800"/>
            <a:ext cx="2916534"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382000" y="6172200"/>
            <a:ext cx="457200" cy="457200"/>
          </a:xfrm>
          <a:solidFill>
            <a:srgbClr val="FF0000"/>
          </a:solidFill>
        </p:spPr>
        <p:txBody>
          <a:bodyPr/>
          <a:lstStyle/>
          <a:p>
            <a:fld id="{E2D0005A-0D7F-4CF1-BDB7-26AB72B8AE28}" type="slidenum">
              <a:rPr lang="en-US" smtClean="0">
                <a:solidFill>
                  <a:schemeClr val="tx1"/>
                </a:solidFill>
                <a:latin typeface="Calibri" pitchFamily="34" charset="0"/>
              </a:rPr>
              <a:pPr/>
              <a:t>4</a:t>
            </a:fld>
            <a:endParaRPr lang="en-US">
              <a:solidFill>
                <a:schemeClr val="tx1"/>
              </a:solidFill>
              <a:latin typeface="Calibri" pitchFamily="34" charset="0"/>
            </a:endParaRPr>
          </a:p>
        </p:txBody>
      </p:sp>
      <p:sp>
        <p:nvSpPr>
          <p:cNvPr id="26630"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latin typeface="Calibri" pitchFamily="34" charset="0"/>
            </a:endParaRPr>
          </a:p>
        </p:txBody>
      </p:sp>
      <p:sp>
        <p:nvSpPr>
          <p:cNvPr id="26632" name="Rectangle 8"/>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latin typeface="Calibri" pitchFamily="34" charset="0"/>
            </a:endParaRPr>
          </a:p>
        </p:txBody>
      </p:sp>
      <p:sp>
        <p:nvSpPr>
          <p:cNvPr id="26634" name="Rectangle 10"/>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latin typeface="Calibri" pitchFamily="34" charset="0"/>
            </a:endParaRPr>
          </a:p>
        </p:txBody>
      </p:sp>
      <p:sp>
        <p:nvSpPr>
          <p:cNvPr id="26635" name="Rectangle 11"/>
          <p:cNvSpPr>
            <a:spLocks noChangeArrowheads="1"/>
          </p:cNvSpPr>
          <p:nvPr/>
        </p:nvSpPr>
        <p:spPr bwMode="auto">
          <a:xfrm>
            <a:off x="0" y="8345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cs typeface="Arial" pitchFamily="34" charset="0"/>
            </a:endParaRPr>
          </a:p>
        </p:txBody>
      </p:sp>
      <p:sp>
        <p:nvSpPr>
          <p:cNvPr id="26637" name="Rectangle 1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latin typeface="Calibri" pitchFamily="34" charset="0"/>
            </a:endParaRPr>
          </a:p>
        </p:txBody>
      </p:sp>
      <p:sp>
        <p:nvSpPr>
          <p:cNvPr id="14" name="Rectangle 13"/>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8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10" name="Rectangle 9"/>
          <p:cNvSpPr/>
          <p:nvPr/>
        </p:nvSpPr>
        <p:spPr>
          <a:xfrm>
            <a:off x="228600" y="457200"/>
            <a:ext cx="8610600" cy="1015663"/>
          </a:xfrm>
          <a:prstGeom prst="rect">
            <a:avLst/>
          </a:prstGeom>
        </p:spPr>
        <p:txBody>
          <a:bodyPr wrap="square">
            <a:spAutoFit/>
          </a:bodyPr>
          <a:lstStyle/>
          <a:p>
            <a:pPr algn="just"/>
            <a:r>
              <a:rPr lang="en-US" sz="2400" b="1" dirty="0" smtClean="0">
                <a:solidFill>
                  <a:srgbClr val="C00000"/>
                </a:solidFill>
                <a:latin typeface="Calibri" pitchFamily="34" charset="0"/>
              </a:rPr>
              <a:t>Defects of Sand Casting : </a:t>
            </a:r>
          </a:p>
          <a:p>
            <a:pPr algn="just"/>
            <a:r>
              <a:rPr lang="en-US" dirty="0" smtClean="0">
                <a:latin typeface="Calibri" pitchFamily="34" charset="0"/>
              </a:rPr>
              <a:t>Some defects are related to the use of sand molds and therefore they occur only in sand castings as following :</a:t>
            </a:r>
            <a:endParaRPr lang="en-US" dirty="0">
              <a:latin typeface="Calibri" pitchFamily="34" charset="0"/>
            </a:endParaRPr>
          </a:p>
        </p:txBody>
      </p:sp>
      <p:sp>
        <p:nvSpPr>
          <p:cNvPr id="11" name="Rectangle 10"/>
          <p:cNvSpPr/>
          <p:nvPr/>
        </p:nvSpPr>
        <p:spPr>
          <a:xfrm>
            <a:off x="304800" y="1524000"/>
            <a:ext cx="4419600" cy="2062103"/>
          </a:xfrm>
          <a:prstGeom prst="rect">
            <a:avLst/>
          </a:prstGeom>
        </p:spPr>
        <p:txBody>
          <a:bodyPr wrap="square">
            <a:spAutoFit/>
          </a:bodyPr>
          <a:lstStyle/>
          <a:p>
            <a:pPr algn="just"/>
            <a:r>
              <a:rPr lang="en-US" sz="2000" b="1" dirty="0" smtClean="0">
                <a:solidFill>
                  <a:srgbClr val="FF0000"/>
                </a:solidFill>
                <a:latin typeface="Calibri" pitchFamily="34" charset="0"/>
              </a:rPr>
              <a:t>(a) Sand blow </a:t>
            </a:r>
            <a:r>
              <a:rPr lang="en-US" dirty="0" smtClean="0">
                <a:latin typeface="Calibri" pitchFamily="34" charset="0"/>
              </a:rPr>
              <a:t>is a defect consisting of a balloon-shaped gas cavity caused by release of mold gases during pouring. It occurs at or below the casting surface near the top of the casting. Low permeability, poor venting, and high moisture content of the sand mold are the usual causes.</a:t>
            </a:r>
            <a:endParaRPr lang="en-US" dirty="0">
              <a:latin typeface="Calibri" pitchFamily="34" charset="0"/>
            </a:endParaRPr>
          </a:p>
        </p:txBody>
      </p:sp>
      <p:pic>
        <p:nvPicPr>
          <p:cNvPr id="4099" name="Picture 3"/>
          <p:cNvPicPr>
            <a:picLocks noChangeAspect="1" noChangeArrowheads="1"/>
          </p:cNvPicPr>
          <p:nvPr/>
        </p:nvPicPr>
        <p:blipFill>
          <a:blip r:embed="rId2" cstate="print"/>
          <a:srcRect/>
          <a:stretch>
            <a:fillRect/>
          </a:stretch>
        </p:blipFill>
        <p:spPr bwMode="auto">
          <a:xfrm>
            <a:off x="5486400" y="1447800"/>
            <a:ext cx="3352800" cy="1981200"/>
          </a:xfrm>
          <a:prstGeom prst="rect">
            <a:avLst/>
          </a:prstGeom>
          <a:noFill/>
          <a:ln w="9525">
            <a:noFill/>
            <a:miter lim="800000"/>
            <a:headEnd/>
            <a:tailEnd/>
          </a:ln>
        </p:spPr>
      </p:pic>
      <p:pic>
        <p:nvPicPr>
          <p:cNvPr id="4100" name="Picture 4"/>
          <p:cNvPicPr>
            <a:picLocks noChangeAspect="1" noChangeArrowheads="1"/>
          </p:cNvPicPr>
          <p:nvPr/>
        </p:nvPicPr>
        <p:blipFill>
          <a:blip r:embed="rId3" cstate="print"/>
          <a:srcRect/>
          <a:stretch>
            <a:fillRect/>
          </a:stretch>
        </p:blipFill>
        <p:spPr bwMode="auto">
          <a:xfrm>
            <a:off x="6019800" y="4038600"/>
            <a:ext cx="2362200" cy="1895475"/>
          </a:xfrm>
          <a:prstGeom prst="rect">
            <a:avLst/>
          </a:prstGeom>
          <a:noFill/>
          <a:ln w="9525">
            <a:noFill/>
            <a:miter lim="800000"/>
            <a:headEnd/>
            <a:tailEnd/>
          </a:ln>
        </p:spPr>
      </p:pic>
      <p:sp>
        <p:nvSpPr>
          <p:cNvPr id="15" name="Rectangle 14"/>
          <p:cNvSpPr/>
          <p:nvPr/>
        </p:nvSpPr>
        <p:spPr>
          <a:xfrm>
            <a:off x="457200" y="4114800"/>
            <a:ext cx="4114800" cy="1231106"/>
          </a:xfrm>
          <a:prstGeom prst="rect">
            <a:avLst/>
          </a:prstGeom>
        </p:spPr>
        <p:txBody>
          <a:bodyPr wrap="square">
            <a:spAutoFit/>
          </a:bodyPr>
          <a:lstStyle/>
          <a:p>
            <a:pPr algn="just"/>
            <a:r>
              <a:rPr lang="en-US" sz="2000" b="1" dirty="0" smtClean="0">
                <a:solidFill>
                  <a:srgbClr val="FF0000"/>
                </a:solidFill>
                <a:latin typeface="Calibri" pitchFamily="34" charset="0"/>
              </a:rPr>
              <a:t>(b) Pinholes  </a:t>
            </a:r>
            <a:r>
              <a:rPr lang="en-US" dirty="0" smtClean="0">
                <a:latin typeface="Calibri" pitchFamily="34" charset="0"/>
              </a:rPr>
              <a:t>caused by release of gases during pouring, consist of many small gas cavities formed at or slightly below the surface of the casting.</a:t>
            </a: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382000" y="6172200"/>
            <a:ext cx="457200" cy="457200"/>
          </a:xfrm>
          <a:solidFill>
            <a:srgbClr val="FF0000"/>
          </a:solidFill>
        </p:spPr>
        <p:txBody>
          <a:bodyPr/>
          <a:lstStyle/>
          <a:p>
            <a:fld id="{E2D0005A-0D7F-4CF1-BDB7-26AB72B8AE28}" type="slidenum">
              <a:rPr lang="en-US" smtClean="0">
                <a:solidFill>
                  <a:schemeClr val="tx1"/>
                </a:solidFill>
                <a:latin typeface="Calibri" pitchFamily="34" charset="0"/>
              </a:rPr>
              <a:pPr/>
              <a:t>5</a:t>
            </a:fld>
            <a:endParaRPr lang="en-US">
              <a:solidFill>
                <a:schemeClr val="tx1"/>
              </a:solidFill>
              <a:latin typeface="Calibri" pitchFamily="34" charset="0"/>
            </a:endParaRPr>
          </a:p>
        </p:txBody>
      </p:sp>
      <p:sp>
        <p:nvSpPr>
          <p:cNvPr id="9" name="Rectangle 8"/>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8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4" name="Rectangle 3"/>
          <p:cNvSpPr/>
          <p:nvPr/>
        </p:nvSpPr>
        <p:spPr>
          <a:xfrm>
            <a:off x="228600" y="685800"/>
            <a:ext cx="4572000" cy="1508105"/>
          </a:xfrm>
          <a:prstGeom prst="rect">
            <a:avLst/>
          </a:prstGeom>
        </p:spPr>
        <p:txBody>
          <a:bodyPr>
            <a:spAutoFit/>
          </a:bodyPr>
          <a:lstStyle/>
          <a:p>
            <a:pPr algn="just"/>
            <a:r>
              <a:rPr lang="en-US" sz="2000" b="1" dirty="0" smtClean="0">
                <a:solidFill>
                  <a:srgbClr val="FF0000"/>
                </a:solidFill>
                <a:latin typeface="Calibri" pitchFamily="34" charset="0"/>
              </a:rPr>
              <a:t>(c) Sand wash </a:t>
            </a:r>
            <a:r>
              <a:rPr lang="en-US" dirty="0" smtClean="0">
                <a:latin typeface="Calibri" pitchFamily="34" charset="0"/>
              </a:rPr>
              <a:t>is an irregularity in the surface of the casting that results from erosion of the sand mold during pouring, and the contour of the erosion is formed in the surface of the final cast part.</a:t>
            </a:r>
            <a:endParaRPr lang="en-US" dirty="0">
              <a:latin typeface="Calibri" pitchFamily="34" charset="0"/>
            </a:endParaRPr>
          </a:p>
        </p:txBody>
      </p:sp>
      <p:sp>
        <p:nvSpPr>
          <p:cNvPr id="5" name="Rectangle 4"/>
          <p:cNvSpPr/>
          <p:nvPr/>
        </p:nvSpPr>
        <p:spPr>
          <a:xfrm>
            <a:off x="304800" y="2743200"/>
            <a:ext cx="4572000" cy="1508105"/>
          </a:xfrm>
          <a:prstGeom prst="rect">
            <a:avLst/>
          </a:prstGeom>
        </p:spPr>
        <p:txBody>
          <a:bodyPr>
            <a:spAutoFit/>
          </a:bodyPr>
          <a:lstStyle/>
          <a:p>
            <a:pPr algn="just"/>
            <a:r>
              <a:rPr lang="en-US" sz="2000" b="1" dirty="0" smtClean="0">
                <a:solidFill>
                  <a:srgbClr val="FF0000"/>
                </a:solidFill>
                <a:latin typeface="Calibri" pitchFamily="34" charset="0"/>
              </a:rPr>
              <a:t>(d) Scabs </a:t>
            </a:r>
            <a:r>
              <a:rPr lang="en-US" dirty="0" smtClean="0">
                <a:latin typeface="Calibri" pitchFamily="34" charset="0"/>
              </a:rPr>
              <a:t>are rough areas on the surface of the casting due to encrustations of sand and metal. It is caused by portions of the mold surface flaking off during solidification and </a:t>
            </a:r>
            <a:r>
              <a:rPr lang="en-US" smtClean="0">
                <a:latin typeface="Calibri" pitchFamily="34" charset="0"/>
              </a:rPr>
              <a:t>becoming </a:t>
            </a:r>
            <a:r>
              <a:rPr lang="en-US" smtClean="0">
                <a:latin typeface="Calibri" pitchFamily="34" charset="0"/>
              </a:rPr>
              <a:t>embedded </a:t>
            </a:r>
            <a:r>
              <a:rPr lang="en-US" dirty="0" smtClean="0">
                <a:latin typeface="Calibri" pitchFamily="34" charset="0"/>
              </a:rPr>
              <a:t>in the casting surface.</a:t>
            </a:r>
            <a:endParaRPr lang="en-US" dirty="0">
              <a:latin typeface="Calibri" pitchFamily="34" charset="0"/>
            </a:endParaRPr>
          </a:p>
        </p:txBody>
      </p:sp>
      <p:pic>
        <p:nvPicPr>
          <p:cNvPr id="5122" name="Picture 2"/>
          <p:cNvPicPr>
            <a:picLocks noChangeAspect="1" noChangeArrowheads="1"/>
          </p:cNvPicPr>
          <p:nvPr/>
        </p:nvPicPr>
        <p:blipFill>
          <a:blip r:embed="rId2" cstate="print"/>
          <a:srcRect/>
          <a:stretch>
            <a:fillRect/>
          </a:stretch>
        </p:blipFill>
        <p:spPr bwMode="auto">
          <a:xfrm>
            <a:off x="5562600" y="457200"/>
            <a:ext cx="2590800" cy="2088833"/>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l="11429" r="8571"/>
          <a:stretch>
            <a:fillRect/>
          </a:stretch>
        </p:blipFill>
        <p:spPr bwMode="auto">
          <a:xfrm>
            <a:off x="5638800" y="2590800"/>
            <a:ext cx="2514600" cy="1826895"/>
          </a:xfrm>
          <a:prstGeom prst="rect">
            <a:avLst/>
          </a:prstGeom>
          <a:noFill/>
          <a:ln w="9525">
            <a:noFill/>
            <a:miter lim="800000"/>
            <a:headEnd/>
            <a:tailEnd/>
          </a:ln>
        </p:spPr>
      </p:pic>
      <p:pic>
        <p:nvPicPr>
          <p:cNvPr id="5124" name="Picture 4"/>
          <p:cNvPicPr>
            <a:picLocks noChangeAspect="1" noChangeArrowheads="1"/>
          </p:cNvPicPr>
          <p:nvPr/>
        </p:nvPicPr>
        <p:blipFill>
          <a:blip r:embed="rId4" cstate="print"/>
          <a:srcRect/>
          <a:stretch>
            <a:fillRect/>
          </a:stretch>
        </p:blipFill>
        <p:spPr bwMode="auto">
          <a:xfrm>
            <a:off x="5943600" y="4495800"/>
            <a:ext cx="2047875" cy="1676400"/>
          </a:xfrm>
          <a:prstGeom prst="rect">
            <a:avLst/>
          </a:prstGeom>
          <a:noFill/>
          <a:ln w="9525">
            <a:noFill/>
            <a:miter lim="800000"/>
            <a:headEnd/>
            <a:tailEnd/>
          </a:ln>
        </p:spPr>
      </p:pic>
      <p:sp>
        <p:nvSpPr>
          <p:cNvPr id="10" name="Rectangle 9"/>
          <p:cNvSpPr/>
          <p:nvPr/>
        </p:nvSpPr>
        <p:spPr>
          <a:xfrm>
            <a:off x="381000" y="4495800"/>
            <a:ext cx="4648200" cy="2062103"/>
          </a:xfrm>
          <a:prstGeom prst="rect">
            <a:avLst/>
          </a:prstGeom>
        </p:spPr>
        <p:txBody>
          <a:bodyPr wrap="square">
            <a:spAutoFit/>
          </a:bodyPr>
          <a:lstStyle/>
          <a:p>
            <a:pPr algn="just"/>
            <a:r>
              <a:rPr lang="en-US" sz="2000" b="1" dirty="0" smtClean="0">
                <a:solidFill>
                  <a:srgbClr val="FF0000"/>
                </a:solidFill>
                <a:latin typeface="Calibri" pitchFamily="34" charset="0"/>
              </a:rPr>
              <a:t>(e) Penetration</a:t>
            </a:r>
            <a:r>
              <a:rPr lang="en-US" dirty="0" smtClean="0"/>
              <a:t> </a:t>
            </a:r>
            <a:r>
              <a:rPr lang="en-US" dirty="0" smtClean="0">
                <a:latin typeface="Calibri" pitchFamily="34" charset="0"/>
              </a:rPr>
              <a:t>refers to a surface defect that occurs when the fluidity of the liquid metal is high, and it penetrates into the sand mold or sand core. Upon freezing, the casting surface consists of a mixture of sand grains and metal. Harder packing of the sand mold helps to alleviate this condition.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8382000" y="6248400"/>
            <a:ext cx="457200" cy="457200"/>
          </a:xfrm>
          <a:solidFill>
            <a:srgbClr val="FF0000"/>
          </a:solidFill>
        </p:spPr>
        <p:txBody>
          <a:bodyPr/>
          <a:lstStyle/>
          <a:p>
            <a:fld id="{E2D0005A-0D7F-4CF1-BDB7-26AB72B8AE28}" type="slidenum">
              <a:rPr lang="en-US" smtClean="0">
                <a:solidFill>
                  <a:schemeClr val="tx1"/>
                </a:solidFill>
                <a:latin typeface="Calibri" pitchFamily="34" charset="0"/>
              </a:rPr>
              <a:pPr/>
              <a:t>6</a:t>
            </a:fld>
            <a:endParaRPr lang="en-US" dirty="0">
              <a:solidFill>
                <a:schemeClr val="tx1"/>
              </a:solidFill>
              <a:latin typeface="Calibri" pitchFamily="34" charset="0"/>
            </a:endParaRPr>
          </a:p>
        </p:txBody>
      </p:sp>
      <p:sp>
        <p:nvSpPr>
          <p:cNvPr id="8" name="Rectangle 7"/>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8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4" name="Rectangle 3"/>
          <p:cNvSpPr/>
          <p:nvPr/>
        </p:nvSpPr>
        <p:spPr>
          <a:xfrm>
            <a:off x="304800" y="762000"/>
            <a:ext cx="4572000" cy="1231106"/>
          </a:xfrm>
          <a:prstGeom prst="rect">
            <a:avLst/>
          </a:prstGeom>
        </p:spPr>
        <p:txBody>
          <a:bodyPr>
            <a:spAutoFit/>
          </a:bodyPr>
          <a:lstStyle/>
          <a:p>
            <a:pPr algn="just"/>
            <a:r>
              <a:rPr lang="en-US" sz="2000" b="1" dirty="0" smtClean="0">
                <a:solidFill>
                  <a:srgbClr val="FF0000"/>
                </a:solidFill>
                <a:latin typeface="Calibri" pitchFamily="34" charset="0"/>
              </a:rPr>
              <a:t>(f) Mold shift </a:t>
            </a:r>
            <a:r>
              <a:rPr lang="en-US" dirty="0" smtClean="0">
                <a:latin typeface="Calibri" pitchFamily="34" charset="0"/>
              </a:rPr>
              <a:t>refers to a defect caused by a sidewise displacement of the mold cope relative to the drag, the result of which is a step in the cast product at the parting line.</a:t>
            </a:r>
            <a:endParaRPr lang="en-US" dirty="0">
              <a:latin typeface="Calibri" pitchFamily="34" charset="0"/>
            </a:endParaRPr>
          </a:p>
        </p:txBody>
      </p:sp>
      <p:pic>
        <p:nvPicPr>
          <p:cNvPr id="6146" name="Picture 2"/>
          <p:cNvPicPr>
            <a:picLocks noChangeAspect="1" noChangeArrowheads="1"/>
          </p:cNvPicPr>
          <p:nvPr/>
        </p:nvPicPr>
        <p:blipFill>
          <a:blip r:embed="rId2" cstate="print"/>
          <a:srcRect/>
          <a:stretch>
            <a:fillRect/>
          </a:stretch>
        </p:blipFill>
        <p:spPr bwMode="auto">
          <a:xfrm>
            <a:off x="5486400" y="762000"/>
            <a:ext cx="3352800" cy="1907026"/>
          </a:xfrm>
          <a:prstGeom prst="rect">
            <a:avLst/>
          </a:prstGeom>
          <a:noFill/>
          <a:ln w="9525">
            <a:noFill/>
            <a:miter lim="800000"/>
            <a:headEnd/>
            <a:tailEnd/>
          </a:ln>
        </p:spPr>
      </p:pic>
      <p:sp>
        <p:nvSpPr>
          <p:cNvPr id="6" name="Rectangle 5"/>
          <p:cNvSpPr/>
          <p:nvPr/>
        </p:nvSpPr>
        <p:spPr>
          <a:xfrm>
            <a:off x="381000" y="2590800"/>
            <a:ext cx="4572000" cy="1508105"/>
          </a:xfrm>
          <a:prstGeom prst="rect">
            <a:avLst/>
          </a:prstGeom>
        </p:spPr>
        <p:txBody>
          <a:bodyPr>
            <a:spAutoFit/>
          </a:bodyPr>
          <a:lstStyle/>
          <a:p>
            <a:pPr algn="just"/>
            <a:r>
              <a:rPr lang="en-US" sz="2000" b="1" dirty="0" smtClean="0">
                <a:solidFill>
                  <a:srgbClr val="FF0000"/>
                </a:solidFill>
                <a:latin typeface="Calibri" pitchFamily="34" charset="0"/>
              </a:rPr>
              <a:t>(g) Core shift </a:t>
            </a:r>
            <a:r>
              <a:rPr lang="en-US" dirty="0" smtClean="0">
                <a:latin typeface="Calibri" pitchFamily="34" charset="0"/>
              </a:rPr>
              <a:t>is similar to mold shift, but it is the core that is displaced, and the displacement is usually vertical. Core shift and mold shift are caused by buoyancy of the molten metal</a:t>
            </a:r>
            <a:endParaRPr lang="en-US" dirty="0">
              <a:latin typeface="Calibri" pitchFamily="34" charset="0"/>
            </a:endParaRPr>
          </a:p>
        </p:txBody>
      </p:sp>
      <p:sp>
        <p:nvSpPr>
          <p:cNvPr id="7" name="Rectangle 6"/>
          <p:cNvSpPr/>
          <p:nvPr/>
        </p:nvSpPr>
        <p:spPr>
          <a:xfrm>
            <a:off x="457200" y="4876800"/>
            <a:ext cx="4572000" cy="1231106"/>
          </a:xfrm>
          <a:prstGeom prst="rect">
            <a:avLst/>
          </a:prstGeom>
        </p:spPr>
        <p:txBody>
          <a:bodyPr>
            <a:spAutoFit/>
          </a:bodyPr>
          <a:lstStyle/>
          <a:p>
            <a:pPr algn="just"/>
            <a:r>
              <a:rPr lang="en-US" sz="2000" b="1" dirty="0" smtClean="0">
                <a:solidFill>
                  <a:srgbClr val="FF0000"/>
                </a:solidFill>
                <a:latin typeface="Calibri" pitchFamily="34" charset="0"/>
              </a:rPr>
              <a:t>(h) Mold crack </a:t>
            </a:r>
            <a:r>
              <a:rPr lang="en-US" dirty="0" smtClean="0">
                <a:latin typeface="Calibri" pitchFamily="34" charset="0"/>
              </a:rPr>
              <a:t>occurs when mold strength is insufficient, and a crack develops, into which liquid metal can seep to form a ‘‘fin’’ on the final casting.</a:t>
            </a:r>
            <a:endParaRPr lang="en-US" dirty="0">
              <a:latin typeface="Calibri" pitchFamily="34" charset="0"/>
            </a:endParaRPr>
          </a:p>
        </p:txBody>
      </p:sp>
      <p:pic>
        <p:nvPicPr>
          <p:cNvPr id="6147" name="Picture 3"/>
          <p:cNvPicPr>
            <a:picLocks noChangeAspect="1" noChangeArrowheads="1"/>
          </p:cNvPicPr>
          <p:nvPr/>
        </p:nvPicPr>
        <p:blipFill>
          <a:blip r:embed="rId3" cstate="print"/>
          <a:srcRect l="9756" r="4878"/>
          <a:stretch>
            <a:fillRect/>
          </a:stretch>
        </p:blipFill>
        <p:spPr bwMode="auto">
          <a:xfrm>
            <a:off x="5715000" y="2667000"/>
            <a:ext cx="2667000" cy="1657350"/>
          </a:xfrm>
          <a:prstGeom prst="rect">
            <a:avLst/>
          </a:prstGeom>
          <a:noFill/>
          <a:ln w="9525">
            <a:noFill/>
            <a:miter lim="800000"/>
            <a:headEnd/>
            <a:tailEnd/>
          </a:ln>
        </p:spPr>
      </p:pic>
      <p:pic>
        <p:nvPicPr>
          <p:cNvPr id="6148" name="Picture 4"/>
          <p:cNvPicPr>
            <a:picLocks noChangeAspect="1" noChangeArrowheads="1"/>
          </p:cNvPicPr>
          <p:nvPr/>
        </p:nvPicPr>
        <p:blipFill>
          <a:blip r:embed="rId4" cstate="print"/>
          <a:srcRect r="13333"/>
          <a:stretch>
            <a:fillRect/>
          </a:stretch>
        </p:blipFill>
        <p:spPr bwMode="auto">
          <a:xfrm>
            <a:off x="5867400" y="4572000"/>
            <a:ext cx="2286000" cy="167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3814</TotalTime>
  <Words>809</Words>
  <Application>Microsoft Office PowerPoint</Application>
  <PresentationFormat>On-screen Show (4:3)</PresentationFormat>
  <Paragraphs>36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Equity</vt:lpstr>
      <vt:lpstr>Slide 1</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lappie</dc:creator>
  <cp:lastModifiedBy>lappie</cp:lastModifiedBy>
  <cp:revision>118</cp:revision>
  <dcterms:created xsi:type="dcterms:W3CDTF">2017-08-12T11:37:44Z</dcterms:created>
  <dcterms:modified xsi:type="dcterms:W3CDTF">2017-11-26T21:08:32Z</dcterms:modified>
</cp:coreProperties>
</file>